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98" r:id="rId3"/>
    <p:sldId id="285" r:id="rId4"/>
    <p:sldId id="286" r:id="rId5"/>
    <p:sldId id="287" r:id="rId6"/>
    <p:sldId id="275" r:id="rId7"/>
    <p:sldId id="274" r:id="rId8"/>
    <p:sldId id="288" r:id="rId9"/>
    <p:sldId id="299" r:id="rId10"/>
    <p:sldId id="300" r:id="rId11"/>
    <p:sldId id="294" r:id="rId12"/>
    <p:sldId id="278" r:id="rId13"/>
    <p:sldId id="292" r:id="rId14"/>
    <p:sldId id="295" r:id="rId15"/>
    <p:sldId id="291" r:id="rId16"/>
    <p:sldId id="293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11" d="100"/>
          <a:sy n="111" d="100"/>
        </p:scale>
        <p:origin x="82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Lidé\Kuba\2019_05_výběr\DSC_3999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38149" y="-911225"/>
            <a:ext cx="13069824" cy="868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2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Tvoříme a prožíváme!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4" y="6287596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808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14173" r="-99" b="1149"/>
          <a:stretch/>
        </p:blipFill>
        <p:spPr>
          <a:xfrm>
            <a:off x="-2340" y="0"/>
            <a:ext cx="12194340" cy="6883928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4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5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4" y="6161560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liny_otázka/odpově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7" y="964524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907864"/>
            <a:ext cx="2553833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907864"/>
            <a:ext cx="2553833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3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3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6" y="2890964"/>
            <a:ext cx="1477052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2" y="2890964"/>
            <a:ext cx="1477052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3" y="314325"/>
            <a:ext cx="3335122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5" y="384790"/>
            <a:ext cx="3335122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</a:t>
            </a:r>
            <a:r>
              <a:rPr lang="cs-CZ" sz="2000"/>
              <a:t>to dobře</a:t>
            </a:r>
            <a:endParaRPr lang="cs-CZ" sz="20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2" y="6350000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bliny_otázka/odpovědi_skák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7" y="964524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869764"/>
            <a:ext cx="2553833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869764"/>
            <a:ext cx="2553833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3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3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6" y="2890964"/>
            <a:ext cx="1477052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2" y="2890964"/>
            <a:ext cx="1477052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3" y="314325"/>
            <a:ext cx="3335122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5" y="384790"/>
            <a:ext cx="3335122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2" y="6350000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1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2" y="2165872"/>
            <a:ext cx="5029200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2" y="6350000"/>
            <a:ext cx="1265019" cy="839138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6410324" y="2165872"/>
            <a:ext cx="4943476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9968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řazo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1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2" y="2165872"/>
            <a:ext cx="10515600" cy="4083468"/>
          </a:xfrm>
        </p:spPr>
        <p:txBody>
          <a:bodyPr lIns="540000" rIns="540000" anchor="ctr" anchorCtr="1"/>
          <a:lstStyle>
            <a:lvl1pPr marL="228600" marR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Nebo možnosti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Nevím, neověřoval jsem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Musím se podívat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Nezajímá mě to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2" y="6350000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44349 0.006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4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50078 0.000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40104 -0.0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53386 -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41484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4849 0.002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4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7.40741E-7 L -0.36484 -0.0016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dvAuto="0">
        <p:tmplLst>
          <p:tmpl lvl="1">
            <p:tnLst>
              <p:par>
                <p:cTn presetID="42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2.77556E-17 7.40741E-7 L -0.36484 -0.00162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8242" y="-93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zřazo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1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2" y="2093496"/>
            <a:ext cx="10515600" cy="4032081"/>
          </a:xfrm>
        </p:spPr>
        <p:txBody>
          <a:bodyPr lIns="540000" rIns="540000" anchor="ctr" anchorCtr="1"/>
          <a:lstStyle>
            <a:lvl1pPr marL="228600" marR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2" y="6350000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35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krý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14173" r="-99" b="1149"/>
          <a:stretch/>
        </p:blipFill>
        <p:spPr>
          <a:xfrm>
            <a:off x="-2340" y="0"/>
            <a:ext cx="12194340" cy="688392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5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4" y="6161560"/>
            <a:ext cx="1265019" cy="839138"/>
          </a:xfrm>
          <a:prstGeom prst="rect">
            <a:avLst/>
          </a:prstGeom>
        </p:spPr>
      </p:pic>
      <p:sp>
        <p:nvSpPr>
          <p:cNvPr id="18" name="Obdélník 17"/>
          <p:cNvSpPr/>
          <p:nvPr userDrawn="1"/>
        </p:nvSpPr>
        <p:spPr>
          <a:xfrm>
            <a:off x="-4681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 userDrawn="1"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 userDrawn="1"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9782637" y="0"/>
            <a:ext cx="2409364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 userDrawn="1"/>
        </p:nvSpPr>
        <p:spPr>
          <a:xfrm>
            <a:off x="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 userDrawn="1"/>
        </p:nvSpPr>
        <p:spPr>
          <a:xfrm>
            <a:off x="244800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 userDrawn="1"/>
        </p:nvSpPr>
        <p:spPr>
          <a:xfrm>
            <a:off x="4893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 userDrawn="1"/>
        </p:nvSpPr>
        <p:spPr>
          <a:xfrm>
            <a:off x="7341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 userDrawn="1"/>
        </p:nvSpPr>
        <p:spPr>
          <a:xfrm>
            <a:off x="9787320" y="1377525"/>
            <a:ext cx="2409364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 userDrawn="1"/>
        </p:nvSpPr>
        <p:spPr>
          <a:xfrm>
            <a:off x="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 userDrawn="1"/>
        </p:nvSpPr>
        <p:spPr>
          <a:xfrm>
            <a:off x="244800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/>
          <p:cNvSpPr/>
          <p:nvPr userDrawn="1"/>
        </p:nvSpPr>
        <p:spPr>
          <a:xfrm>
            <a:off x="4893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 userDrawn="1"/>
        </p:nvSpPr>
        <p:spPr>
          <a:xfrm>
            <a:off x="7341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 userDrawn="1"/>
        </p:nvSpPr>
        <p:spPr>
          <a:xfrm>
            <a:off x="9787320" y="2752368"/>
            <a:ext cx="2409364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 userDrawn="1"/>
        </p:nvSpPr>
        <p:spPr>
          <a:xfrm>
            <a:off x="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 userDrawn="1"/>
        </p:nvSpPr>
        <p:spPr>
          <a:xfrm>
            <a:off x="244800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 userDrawn="1"/>
        </p:nvSpPr>
        <p:spPr>
          <a:xfrm>
            <a:off x="4893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 userDrawn="1"/>
        </p:nvSpPr>
        <p:spPr>
          <a:xfrm>
            <a:off x="7341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 userDrawn="1"/>
        </p:nvSpPr>
        <p:spPr>
          <a:xfrm>
            <a:off x="9787320" y="4132503"/>
            <a:ext cx="2409364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 userDrawn="1"/>
        </p:nvSpPr>
        <p:spPr>
          <a:xfrm>
            <a:off x="2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 userDrawn="1"/>
        </p:nvSpPr>
        <p:spPr>
          <a:xfrm>
            <a:off x="2450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 userDrawn="1"/>
        </p:nvSpPr>
        <p:spPr>
          <a:xfrm>
            <a:off x="4895998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 userDrawn="1"/>
        </p:nvSpPr>
        <p:spPr>
          <a:xfrm>
            <a:off x="7343998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 userDrawn="1"/>
        </p:nvSpPr>
        <p:spPr>
          <a:xfrm>
            <a:off x="9789659" y="5503500"/>
            <a:ext cx="2409364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8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2015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599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373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 t="3848" r="-197" b="11924"/>
          <a:stretch/>
        </p:blipFill>
        <p:spPr>
          <a:xfrm>
            <a:off x="0" y="0"/>
            <a:ext cx="12192000" cy="68459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2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Tvoříme a prožíváme!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9280416" y="3715757"/>
            <a:ext cx="1883940" cy="1883940"/>
          </a:xfrm>
          <a:prstGeom prst="ellipse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  <a:r>
              <a:rPr lang="cs-CZ" sz="7200" baseline="0" dirty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4" y="6287596"/>
            <a:ext cx="2811255" cy="370742"/>
          </a:xfrm>
          <a:prstGeom prst="rect">
            <a:avLst/>
          </a:prstGeom>
        </p:spPr>
      </p:pic>
      <p:sp>
        <p:nvSpPr>
          <p:cNvPr id="14" name="Ovál 13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186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441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6643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0085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2694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550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:\Lidé\Kuba\2019_05_22_Foto DCG\DSC_4800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946" y="-989290"/>
            <a:ext cx="13069888" cy="868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2" y="2612571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programu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4" y="6287596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8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5"/>
          <a:stretch/>
        </p:blipFill>
        <p:spPr>
          <a:xfrm>
            <a:off x="-6350" y="-10632"/>
            <a:ext cx="12192000" cy="68686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858466" y="1155001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  <a:r>
              <a:rPr lang="cs-CZ" sz="7200" baseline="0" dirty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4" y="6287596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 userDrawn="1"/>
        </p:nvSpPr>
        <p:spPr>
          <a:xfrm rot="21284349">
            <a:off x="6868357" y="3687385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325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</a:t>
            </a:r>
            <a:r>
              <a:rPr lang="cs-CZ" sz="7200" baseline="0" dirty="0">
                <a:solidFill>
                  <a:schemeClr val="bg1"/>
                </a:solidFill>
              </a:rPr>
              <a:t> sdělení programu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24" name="Ovál 23"/>
          <p:cNvSpPr/>
          <p:nvPr userDrawn="1"/>
        </p:nvSpPr>
        <p:spPr>
          <a:xfrm rot="550633">
            <a:off x="10064601" y="2949174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325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</a:t>
            </a:r>
            <a:r>
              <a:rPr lang="cs-CZ" sz="7200" baseline="0" dirty="0">
                <a:solidFill>
                  <a:schemeClr val="bg1"/>
                </a:solidFill>
              </a:rPr>
              <a:t> sdělení programu</a:t>
            </a:r>
            <a:endParaRPr lang="cs-CZ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6701589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99034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99034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Ne celé věty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58" y="6311524"/>
            <a:ext cx="1265019" cy="839138"/>
          </a:xfrm>
          <a:prstGeom prst="rect">
            <a:avLst/>
          </a:prstGeom>
        </p:spPr>
      </p:pic>
      <p:pic>
        <p:nvPicPr>
          <p:cNvPr id="3074" name="Picture 2" descr="U:\FOTOARCHIV\GDPR_OBJEKTY MUZEA\04_DCG\DSC_7359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94397" y="-1167707"/>
            <a:ext cx="10090379" cy="670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pra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6701589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99034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99034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Ne celé věty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58" y="6311524"/>
            <a:ext cx="1265019" cy="839138"/>
          </a:xfrm>
          <a:prstGeom prst="rect">
            <a:avLst/>
          </a:prstGeom>
        </p:spPr>
      </p:pic>
      <p:pic>
        <p:nvPicPr>
          <p:cNvPr id="17" name="Picture 3" descr="U:\HANDS ON MUZEUM\PROGRAMY\Hrava geologie\fotky žáků\DSC_4756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3" r="21646"/>
          <a:stretch/>
        </p:blipFill>
        <p:spPr bwMode="auto">
          <a:xfrm>
            <a:off x="0" y="0"/>
            <a:ext cx="67015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80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73" y="6314597"/>
            <a:ext cx="1265019" cy="839138"/>
          </a:xfrm>
          <a:prstGeom prst="rect">
            <a:avLst/>
          </a:prstGeom>
        </p:spPr>
      </p:pic>
      <p:pic>
        <p:nvPicPr>
          <p:cNvPr id="4098" name="Picture 2" descr="U:\HANDS ON MUZEUM\PROGRAMY\Hrava geologie\žula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82597" y="974903"/>
            <a:ext cx="9917213" cy="670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76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73" y="6314597"/>
            <a:ext cx="1265019" cy="839138"/>
          </a:xfrm>
          <a:prstGeom prst="rect">
            <a:avLst/>
          </a:prstGeom>
        </p:spPr>
      </p:pic>
      <p:pic>
        <p:nvPicPr>
          <p:cNvPr id="1026" name="Picture 2" descr="U:\FOTOARCHIV\2019\HANDS ON\PILOTÁŽE-PROGRAMY\Haravá geologie\Do prezentace\vrása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410" y="1"/>
            <a:ext cx="9147341" cy="686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43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7661" r="15035" b="10771"/>
          <a:stretch/>
        </p:blipFill>
        <p:spPr>
          <a:xfrm>
            <a:off x="0" y="1"/>
            <a:ext cx="12192000" cy="6859865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73" y="6314597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8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A942-437A-45EE-A4E4-8FA9F1575556}" type="datetimeFigureOut">
              <a:rPr lang="cs-CZ" smtClean="0"/>
              <a:t>31.07.2019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0" r:id="rId2"/>
    <p:sldLayoutId id="2147483661" r:id="rId3"/>
    <p:sldLayoutId id="2147483662" r:id="rId4"/>
    <p:sldLayoutId id="2147483649" r:id="rId5"/>
    <p:sldLayoutId id="2147483674" r:id="rId6"/>
    <p:sldLayoutId id="2147483665" r:id="rId7"/>
    <p:sldLayoutId id="2147483673" r:id="rId8"/>
    <p:sldLayoutId id="2147483671" r:id="rId9"/>
    <p:sldLayoutId id="2147483664" r:id="rId10"/>
    <p:sldLayoutId id="2147483667" r:id="rId11"/>
    <p:sldLayoutId id="2147483668" r:id="rId12"/>
    <p:sldLayoutId id="2147483650" r:id="rId13"/>
    <p:sldLayoutId id="2147483669" r:id="rId14"/>
    <p:sldLayoutId id="2147483672" r:id="rId15"/>
    <p:sldLayoutId id="2147483670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2" y="2806994"/>
            <a:ext cx="10515600" cy="1095155"/>
          </a:xfrm>
        </p:spPr>
        <p:txBody>
          <a:bodyPr anchor="ctr">
            <a:normAutofit fontScale="90000"/>
          </a:bodyPr>
          <a:lstStyle/>
          <a:p>
            <a:r>
              <a:rPr lang="cs-CZ" sz="3600" dirty="0"/>
              <a:t>Horniny a minerály jsou součástí přírody, vznikají a zanikají.</a:t>
            </a:r>
            <a:br>
              <a:rPr lang="cs-CZ" sz="3600" dirty="0"/>
            </a:br>
            <a:r>
              <a:rPr lang="cs-CZ" sz="3600" dirty="0"/>
              <a:t>Lidé je využívají a někdy mění vzhled krajiny.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57" y="4624632"/>
            <a:ext cx="1497949" cy="99365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281247" y="45015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cs-CZ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Hravá </a:t>
            </a:r>
            <a:r>
              <a:rPr lang="cs-CZ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geologie 8.–9</a:t>
            </a:r>
            <a:r>
              <a:rPr lang="cs-CZ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třída</a:t>
            </a:r>
          </a:p>
        </p:txBody>
      </p:sp>
    </p:spTree>
    <p:extLst>
      <p:ext uri="{BB962C8B-B14F-4D97-AF65-F5344CB8AC3E}">
        <p14:creationId xmlns:p14="http://schemas.microsoft.com/office/powerpoint/2010/main" val="19464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zkoumáme </a:t>
            </a:r>
            <a:r>
              <a:rPr lang="cs-CZ" dirty="0"/>
              <a:t>podstatu </a:t>
            </a:r>
            <a:r>
              <a:rPr lang="cs-CZ" dirty="0" smtClean="0"/>
              <a:t>procesů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pokus </a:t>
            </a:r>
            <a:r>
              <a:rPr lang="cs-CZ" dirty="0"/>
              <a:t>– vznik pískovce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1A9FBE6-47BF-4277-BA14-45B891F24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2286000"/>
            <a:ext cx="5447940" cy="3619521"/>
          </a:xfr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290" y="2286000"/>
            <a:ext cx="5450542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75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zkoumáme </a:t>
            </a:r>
            <a:r>
              <a:rPr lang="cs-CZ" dirty="0"/>
              <a:t>podstatu </a:t>
            </a:r>
            <a:r>
              <a:rPr lang="cs-CZ" dirty="0" smtClean="0"/>
              <a:t>procesů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pokus </a:t>
            </a:r>
            <a:r>
              <a:rPr lang="cs-CZ" dirty="0" smtClean="0"/>
              <a:t>– </a:t>
            </a:r>
            <a:r>
              <a:rPr lang="cs-CZ" dirty="0"/>
              <a:t>sopka</a:t>
            </a:r>
          </a:p>
        </p:txBody>
      </p:sp>
      <p:pic>
        <p:nvPicPr>
          <p:cNvPr id="4" name="Picture 2" descr="U:\FOTOARCHIV\2019\HANDS ON\PILOTÁŽE-PROGRAMY\Haravá geologie\2019_05_22_Foto DCG\DSC_47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011" y="2098358"/>
            <a:ext cx="6059978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41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400801" y="3753294"/>
            <a:ext cx="368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Zapojte se do rozhodování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rolová </a:t>
            </a:r>
            <a:r>
              <a:rPr lang="cs-CZ" dirty="0"/>
              <a:t>hra </a:t>
            </a:r>
            <a:r>
              <a:rPr lang="cs-CZ" dirty="0" smtClean="0"/>
              <a:t>– </a:t>
            </a:r>
            <a:r>
              <a:rPr lang="cs-CZ" dirty="0"/>
              <a:t>za vzhled krajiny můžeme </a:t>
            </a:r>
            <a:r>
              <a:rPr lang="cs-CZ" dirty="0" smtClean="0"/>
              <a:t>my</a:t>
            </a:r>
            <a:endParaRPr lang="cs-CZ" dirty="0"/>
          </a:p>
        </p:txBody>
      </p:sp>
      <p:pic>
        <p:nvPicPr>
          <p:cNvPr id="1026" name="Picture 2" descr="U:\FOTOARCHIV\2019\HANDS ON\PILOTÁŽE-PROGRAMY\Haravá geologie\2019_05_22_Foto DCG\DSC_4786I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559" y="2092477"/>
            <a:ext cx="6071068" cy="40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04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pěstujeme krystaly</a:t>
            </a:r>
            <a:endParaRPr lang="cs-CZ" dirty="0"/>
          </a:p>
        </p:txBody>
      </p:sp>
      <p:pic>
        <p:nvPicPr>
          <p:cNvPr id="9218" name="Picture 2" descr="U:\FOTOARCHIV\2019\HANDS ON\PILOTÁŽE-PROGRAMY\Haravá geologie\2019_05_24_Foto škola krystaly\DSC_48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93855"/>
            <a:ext cx="5029200" cy="33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U:\FOTOARCHIV\2019\HANDS ON\PILOTÁŽE-PROGRAMY\Haravá geologie\2019_05_24_Foto škola krystaly výsledek\krystaly 1II.jpg"/>
          <p:cNvPicPr>
            <a:picLocks noGrp="1" noChangeAspect="1" noChangeArrowheads="1"/>
          </p:cNvPicPr>
          <p:nvPr>
            <p:ph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8"/>
          <a:stretch/>
        </p:blipFill>
        <p:spPr bwMode="auto">
          <a:xfrm>
            <a:off x="6410327" y="2393854"/>
            <a:ext cx="4965522" cy="33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69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učíme </a:t>
            </a:r>
            <a:r>
              <a:rPr lang="cs-CZ" dirty="0"/>
              <a:t>se prezentovat výsledky </a:t>
            </a:r>
            <a:r>
              <a:rPr lang="cs-CZ" dirty="0" smtClean="0"/>
              <a:t>práce</a:t>
            </a:r>
            <a:endParaRPr lang="cs-CZ" dirty="0"/>
          </a:p>
        </p:txBody>
      </p:sp>
      <p:pic>
        <p:nvPicPr>
          <p:cNvPr id="5" name="Picture 2" descr="U:\FOTOARCHIV\2019\HANDS ON\PILOTÁŽE-PROGRAMY\Haravá geologie\2019_05_23_Foto škola prezentace\DSC_48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316" y="2093913"/>
            <a:ext cx="6075367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96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připravujeme </a:t>
            </a:r>
            <a:r>
              <a:rPr lang="cs-CZ" dirty="0"/>
              <a:t>prezentaci pro 8. </a:t>
            </a:r>
            <a:r>
              <a:rPr lang="cs-CZ" dirty="0" smtClean="0"/>
              <a:t>ročník</a:t>
            </a:r>
            <a:endParaRPr lang="cs-CZ" dirty="0"/>
          </a:p>
        </p:txBody>
      </p:sp>
      <p:pic>
        <p:nvPicPr>
          <p:cNvPr id="8194" name="Picture 2" descr="U:\FOTOARCHIV\2019\HANDS ON\PILOTÁŽE-PROGRAMY\Haravá geologie\2019_05_24_Foto škola krystaly\DSC_4822.JPG"/>
          <p:cNvPicPr>
            <a:picLocks noGrp="1" noChangeAspect="1" noChangeArrowheads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15" y="2404359"/>
            <a:ext cx="5013385" cy="332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U:\FOTOARCHIV\2019\HANDS ON\PILOTÁŽE-PROGRAMY\Haravá geologie\2019_05_24_Foto škola krystaly\DSC_48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93855"/>
            <a:ext cx="5029200" cy="33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/>
          <p:cNvSpPr/>
          <p:nvPr/>
        </p:nvSpPr>
        <p:spPr>
          <a:xfrm>
            <a:off x="4168179" y="2395732"/>
            <a:ext cx="752909" cy="7529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3126981" y="2479121"/>
            <a:ext cx="393476" cy="39347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35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Co zaujalo žáky?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vyprávění o lomu a sbírání vzorků</a:t>
            </a:r>
          </a:p>
          <a:p>
            <a:r>
              <a:rPr lang="cs-CZ" dirty="0"/>
              <a:t>naučil jsem se, co je delta</a:t>
            </a:r>
          </a:p>
          <a:p>
            <a:r>
              <a:rPr lang="cs-CZ" dirty="0"/>
              <a:t>experiment s výbuchem sopky</a:t>
            </a:r>
          </a:p>
          <a:p>
            <a:r>
              <a:rPr lang="cs-CZ" dirty="0"/>
              <a:t>že existuje hadec a vypadá jako tlačenka</a:t>
            </a:r>
          </a:p>
          <a:p>
            <a:r>
              <a:rPr lang="cs-CZ" dirty="0"/>
              <a:t>rozhovor v politické místnosti</a:t>
            </a:r>
          </a:p>
          <a:p>
            <a:r>
              <a:rPr lang="cs-CZ" dirty="0"/>
              <a:t>broušení kamenů</a:t>
            </a:r>
          </a:p>
          <a:p>
            <a:r>
              <a:rPr lang="cs-CZ" dirty="0"/>
              <a:t>z boraxu jdou dělat krystaly, nejen sliz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009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Tematické bloky: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EXKURZE DO LOMU</a:t>
            </a:r>
          </a:p>
          <a:p>
            <a:r>
              <a:rPr lang="cs-CZ" b="1" dirty="0"/>
              <a:t>GEOPARK </a:t>
            </a:r>
            <a:r>
              <a:rPr lang="cs-CZ" b="1" dirty="0" smtClean="0"/>
              <a:t>– </a:t>
            </a:r>
            <a:r>
              <a:rPr lang="cs-CZ" b="1" dirty="0"/>
              <a:t>POZNÁVÁME HORNINY A MINERÁLY </a:t>
            </a:r>
          </a:p>
          <a:p>
            <a:r>
              <a:rPr lang="cs-CZ" b="1" dirty="0"/>
              <a:t>GEOPARK – VZNIK A FORMOVÁNÍ KRAJINY, POKUSY S GEOLOGIÍ</a:t>
            </a:r>
          </a:p>
          <a:p>
            <a:r>
              <a:rPr lang="cs-CZ" b="1" dirty="0"/>
              <a:t>INTERPRETACE GEOLOGICKÝCH TÉMAT</a:t>
            </a:r>
          </a:p>
          <a:p>
            <a:r>
              <a:rPr lang="cs-CZ" b="1" dirty="0"/>
              <a:t>KRYSTALY</a:t>
            </a:r>
          </a:p>
          <a:p>
            <a:r>
              <a:rPr lang="cs-CZ" b="1" dirty="0"/>
              <a:t>PREZENTACE</a:t>
            </a:r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924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Hravá geologie podle RVP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NEŽIVÁ PŘÍRODA 	</a:t>
            </a:r>
          </a:p>
          <a:p>
            <a:r>
              <a:rPr lang="cs-CZ" sz="1800" dirty="0">
                <a:solidFill>
                  <a:schemeClr val="tx1"/>
                </a:solidFill>
              </a:rPr>
              <a:t>ž</a:t>
            </a:r>
            <a:r>
              <a:rPr lang="cs-CZ" sz="1800" dirty="0" smtClean="0">
                <a:solidFill>
                  <a:schemeClr val="tx1"/>
                </a:solidFill>
              </a:rPr>
              <a:t>ák pozná </a:t>
            </a:r>
            <a:r>
              <a:rPr lang="cs-CZ" sz="1800" dirty="0">
                <a:solidFill>
                  <a:schemeClr val="tx1"/>
                </a:solidFill>
              </a:rPr>
              <a:t>podle charakteristických vlastností vybrané nerosty a horniny</a:t>
            </a:r>
          </a:p>
          <a:p>
            <a:r>
              <a:rPr lang="cs-CZ" sz="2000" dirty="0" smtClean="0">
                <a:solidFill>
                  <a:schemeClr val="tx1"/>
                </a:solidFill>
              </a:rPr>
              <a:t>žák </a:t>
            </a:r>
            <a:r>
              <a:rPr lang="cs-CZ" sz="1900" dirty="0" smtClean="0">
                <a:solidFill>
                  <a:schemeClr val="tx1"/>
                </a:solidFill>
              </a:rPr>
              <a:t>rozliší </a:t>
            </a:r>
            <a:r>
              <a:rPr lang="cs-CZ" sz="1900" dirty="0">
                <a:solidFill>
                  <a:schemeClr val="tx1"/>
                </a:solidFill>
              </a:rPr>
              <a:t>důsledky vnitřních a vnějších geologických dějů  </a:t>
            </a:r>
            <a:r>
              <a:rPr lang="cs-CZ" sz="1800" dirty="0">
                <a:solidFill>
                  <a:schemeClr val="tx1"/>
                </a:solidFill>
              </a:rPr>
              <a:t>	</a:t>
            </a:r>
          </a:p>
          <a:p>
            <a:r>
              <a:rPr lang="cs-CZ" dirty="0"/>
              <a:t>PRÁCE S TECHNICKÝMI MATERIÁLY 	</a:t>
            </a:r>
          </a:p>
          <a:p>
            <a:r>
              <a:rPr lang="cs-CZ" sz="2000" dirty="0">
                <a:solidFill>
                  <a:schemeClr val="tx1"/>
                </a:solidFill>
              </a:rPr>
              <a:t>žák </a:t>
            </a:r>
            <a:r>
              <a:rPr lang="cs-CZ" sz="1900" dirty="0" smtClean="0">
                <a:solidFill>
                  <a:schemeClr val="tx1"/>
                </a:solidFill>
              </a:rPr>
              <a:t>provádí </a:t>
            </a:r>
            <a:r>
              <a:rPr lang="cs-CZ" sz="1900" dirty="0">
                <a:solidFill>
                  <a:schemeClr val="tx1"/>
                </a:solidFill>
              </a:rPr>
              <a:t>jednoduché práce s technickými materiály a dodržuje technologickou kázeň </a:t>
            </a:r>
            <a:r>
              <a:rPr lang="cs-CZ" sz="1600" dirty="0"/>
              <a:t>	</a:t>
            </a:r>
          </a:p>
          <a:p>
            <a:r>
              <a:rPr lang="cs-CZ" dirty="0"/>
              <a:t>ČLOVĚK VE SPOLEČNOSTI 	</a:t>
            </a:r>
          </a:p>
          <a:p>
            <a:r>
              <a:rPr lang="cs-CZ" sz="2000" dirty="0">
                <a:solidFill>
                  <a:schemeClr val="tx1"/>
                </a:solidFill>
              </a:rPr>
              <a:t>žák </a:t>
            </a:r>
            <a:r>
              <a:rPr lang="cs-CZ" sz="1900" dirty="0" smtClean="0">
                <a:solidFill>
                  <a:schemeClr val="tx1"/>
                </a:solidFill>
              </a:rPr>
              <a:t>uplatňuje </a:t>
            </a:r>
            <a:r>
              <a:rPr lang="cs-CZ" sz="1900" dirty="0">
                <a:solidFill>
                  <a:schemeClr val="tx1"/>
                </a:solidFill>
              </a:rPr>
              <a:t>vhodné způsoby chování a komunikace v různých životních situacích, případné neshody či konflikty s druhými lidmi řeší nenásilným způsobem 	</a:t>
            </a:r>
          </a:p>
          <a:p>
            <a:r>
              <a:rPr lang="cs-CZ" dirty="0"/>
              <a:t>PRAKTICKÉ POZNÁVÁNÍ PŘÍRODY 	</a:t>
            </a:r>
          </a:p>
          <a:p>
            <a:r>
              <a:rPr lang="cs-CZ" sz="2000" dirty="0">
                <a:solidFill>
                  <a:schemeClr val="tx1"/>
                </a:solidFill>
              </a:rPr>
              <a:t>žák </a:t>
            </a:r>
            <a:r>
              <a:rPr lang="cs-CZ" sz="1900" dirty="0" smtClean="0">
                <a:solidFill>
                  <a:schemeClr val="tx1"/>
                </a:solidFill>
              </a:rPr>
              <a:t>aplikuje </a:t>
            </a:r>
            <a:r>
              <a:rPr lang="cs-CZ" sz="1900" dirty="0">
                <a:solidFill>
                  <a:schemeClr val="tx1"/>
                </a:solidFill>
              </a:rPr>
              <a:t>praktické metody poznávání přírody </a:t>
            </a:r>
          </a:p>
        </p:txBody>
      </p:sp>
    </p:spTree>
    <p:extLst>
      <p:ext uri="{BB962C8B-B14F-4D97-AF65-F5344CB8AC3E}">
        <p14:creationId xmlns:p14="http://schemas.microsoft.com/office/powerpoint/2010/main" val="7304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zkoumáme </a:t>
            </a:r>
            <a:r>
              <a:rPr lang="cs-CZ" dirty="0"/>
              <a:t>horniny v lomu blízko </a:t>
            </a:r>
            <a:r>
              <a:rPr lang="cs-CZ" dirty="0" smtClean="0"/>
              <a:t>školy</a:t>
            </a:r>
            <a:endParaRPr lang="cs-CZ" dirty="0"/>
          </a:p>
        </p:txBody>
      </p:sp>
      <p:pic>
        <p:nvPicPr>
          <p:cNvPr id="3074" name="Picture 2" descr="U:\FOTOARCHIV\2019\HANDS ON\PILOTÁŽE-PROGRAMY\Haravá geologie\2019_05_05 vycházka do lomu\DSC_4030.JPG"/>
          <p:cNvPicPr>
            <a:picLocks noGrp="1" noChangeAspect="1" noChangeArrowheads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2422324"/>
            <a:ext cx="4943475" cy="328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U:\FOTOARCHIV\2019\HANDS ON\PILOTÁŽE-PROGRAMY\Haravá geologie\2019_05_05 vycházka do lomu\DSC_399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93855"/>
            <a:ext cx="5029200" cy="33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ál 8"/>
          <p:cNvSpPr/>
          <p:nvPr/>
        </p:nvSpPr>
        <p:spPr>
          <a:xfrm>
            <a:off x="7178797" y="3009632"/>
            <a:ext cx="409574" cy="4095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8322339" y="2713106"/>
            <a:ext cx="409574" cy="4095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9376739" y="2995524"/>
            <a:ext cx="409574" cy="4095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9995687" y="2736647"/>
            <a:ext cx="498716" cy="49871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638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bádáme </a:t>
            </a:r>
            <a:r>
              <a:rPr lang="cs-CZ" dirty="0"/>
              <a:t>a proces </a:t>
            </a:r>
            <a:r>
              <a:rPr lang="cs-CZ" dirty="0" smtClean="0"/>
              <a:t>dokumentujeme</a:t>
            </a:r>
            <a:endParaRPr lang="cs-CZ" dirty="0"/>
          </a:p>
        </p:txBody>
      </p:sp>
      <p:pic>
        <p:nvPicPr>
          <p:cNvPr id="4098" name="Picture 2" descr="U:\FOTOARCHIV\2019\HANDS ON\PILOTÁŽE-PROGRAMY\Haravá geologie\2019_05_21_Foto DCG\1\2019-05-21 09.06.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89276"/>
            <a:ext cx="5029200" cy="334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U:\FOTOARCHIV\2019\HANDS ON\PILOTÁŽE-PROGRAMY\Haravá geologie\2019_05_21_Foto DCG\Kuba\DSC_4696.JPG"/>
          <p:cNvPicPr>
            <a:picLocks noGrp="1" noChangeAspect="1" noChangeArrowheads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569" y="2389277"/>
            <a:ext cx="5042987" cy="334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ál 2"/>
          <p:cNvSpPr/>
          <p:nvPr/>
        </p:nvSpPr>
        <p:spPr>
          <a:xfrm>
            <a:off x="1095552" y="3583194"/>
            <a:ext cx="1506392" cy="150639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3698574" y="3557316"/>
            <a:ext cx="350451" cy="35045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5050045" y="4244554"/>
            <a:ext cx="350451" cy="35045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8610057" y="3307505"/>
            <a:ext cx="292942" cy="2929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896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7712" y="365125"/>
            <a:ext cx="11520477" cy="1325563"/>
          </a:xfrm>
        </p:spPr>
        <p:txBody>
          <a:bodyPr/>
          <a:lstStyle/>
          <a:p>
            <a:r>
              <a:rPr lang="cs-CZ" dirty="0" smtClean="0"/>
              <a:t>minerály </a:t>
            </a:r>
            <a:r>
              <a:rPr lang="cs-CZ" dirty="0"/>
              <a:t>určujeme polarizačním </a:t>
            </a:r>
            <a:r>
              <a:rPr lang="cs-CZ" dirty="0" smtClean="0"/>
              <a:t>mikroskopem</a:t>
            </a:r>
            <a:endParaRPr lang="cs-CZ" dirty="0"/>
          </a:p>
        </p:txBody>
      </p:sp>
      <p:pic>
        <p:nvPicPr>
          <p:cNvPr id="8195" name="Picture 3" descr="U:\Lidé\Kuba\2019_05_21_Foto DCG\Kuba\DSC_4718.JPG"/>
          <p:cNvPicPr>
            <a:picLocks noGrp="1" noChangeAspect="1" noChangeArrowheads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567" y="2389276"/>
            <a:ext cx="5043554" cy="334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U:\Lidé\Kuba\2019_05_21_Foto DCG\5\2019-05-21 08.39.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89276"/>
            <a:ext cx="5029200" cy="334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61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horniny </a:t>
            </a:r>
            <a:r>
              <a:rPr lang="cs-CZ" dirty="0"/>
              <a:t>umíme brousit a </a:t>
            </a:r>
            <a:r>
              <a:rPr lang="cs-CZ" dirty="0" smtClean="0"/>
              <a:t>leštit</a:t>
            </a:r>
            <a:endParaRPr lang="cs-CZ" dirty="0"/>
          </a:p>
        </p:txBody>
      </p:sp>
      <p:pic>
        <p:nvPicPr>
          <p:cNvPr id="9218" name="Picture 2" descr="U:\Lidé\Kuba\2019_05_výběr\DSC_47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93855"/>
            <a:ext cx="5029200" cy="33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U:\Lidé\Kuba\2019_05_výběr\2019-05-21 09.44.10.jpg"/>
          <p:cNvPicPr>
            <a:picLocks noGrp="1" noChangeAspect="1" noChangeArrowheads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39" y="2393856"/>
            <a:ext cx="5015447" cy="334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ál 7"/>
          <p:cNvSpPr/>
          <p:nvPr/>
        </p:nvSpPr>
        <p:spPr>
          <a:xfrm>
            <a:off x="2477404" y="2776721"/>
            <a:ext cx="475440" cy="4754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3741263" y="2750840"/>
            <a:ext cx="409574" cy="4095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52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vyleštěná </a:t>
            </a:r>
            <a:r>
              <a:rPr lang="cs-CZ" dirty="0"/>
              <a:t>hornina je lépe </a:t>
            </a:r>
            <a:r>
              <a:rPr lang="cs-CZ" dirty="0" smtClean="0"/>
              <a:t>rozpoznatelná</a:t>
            </a:r>
            <a:endParaRPr lang="cs-CZ" dirty="0"/>
          </a:p>
        </p:txBody>
      </p:sp>
      <p:pic>
        <p:nvPicPr>
          <p:cNvPr id="5122" name="Picture 2" descr="U:\FOTOARCHIV\2019\HANDS ON\PILOTÁŽE-PROGRAMY\Haravá geologie\2019_05_21_Foto DCG\Kuba\DSC_47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93855"/>
            <a:ext cx="5029200" cy="33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U:\FOTOARCHIV\2019\HANDS ON\PILOTÁŽE-PROGRAMY\Haravá geologie\2019_05_21_Foto DCG\Kuba\DSC_4708.JPG"/>
          <p:cNvPicPr>
            <a:picLocks noGrp="1" noChangeAspect="1" noChangeArrowheads="1"/>
          </p:cNvPicPr>
          <p:nvPr>
            <p:ph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4601" y="2393855"/>
            <a:ext cx="5029200" cy="33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54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zkoumáme </a:t>
            </a:r>
            <a:r>
              <a:rPr lang="cs-CZ" dirty="0"/>
              <a:t>podstatu </a:t>
            </a:r>
            <a:r>
              <a:rPr lang="cs-CZ" dirty="0" smtClean="0"/>
              <a:t>procesů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pokus </a:t>
            </a:r>
            <a:r>
              <a:rPr lang="cs-CZ" dirty="0" smtClean="0"/>
              <a:t>– </a:t>
            </a:r>
            <a:r>
              <a:rPr lang="cs-CZ" dirty="0"/>
              <a:t>vrásnění</a:t>
            </a:r>
          </a:p>
        </p:txBody>
      </p:sp>
      <p:pic>
        <p:nvPicPr>
          <p:cNvPr id="2050" name="Picture 2" descr="U:\HANDS ON MUZEUM\PROGRAMY\Hrava geologie\fotky žáků\DSC_47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2228851"/>
            <a:ext cx="5563384" cy="369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2224483"/>
            <a:ext cx="4924425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3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ravá geologie 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CFF23E6F-9EDB-451A-9759-A2F95D429E3A}" vid="{FA3BE730-1DB7-4277-8732-6C9AD1C467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Hravá geologie </Template>
  <TotalTime>727</TotalTime>
  <Words>151</Words>
  <Application>Microsoft Office PowerPoint</Application>
  <PresentationFormat>Širokoúhlá obrazovka</PresentationFormat>
  <Paragraphs>41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Franklin Gothic Book</vt:lpstr>
      <vt:lpstr>Franklin Gothic Medium</vt:lpstr>
      <vt:lpstr>Hravá geologie </vt:lpstr>
      <vt:lpstr>Horniny a minerály jsou součástí přírody, vznikají a zanikají. Lidé je využívají a někdy mění vzhled krajiny.</vt:lpstr>
      <vt:lpstr>Tematické bloky:</vt:lpstr>
      <vt:lpstr>Hravá geologie podle RVP</vt:lpstr>
      <vt:lpstr>zkoumáme horniny v lomu blízko školy</vt:lpstr>
      <vt:lpstr>bádáme a proces dokumentujeme</vt:lpstr>
      <vt:lpstr>minerály určujeme polarizačním mikroskopem</vt:lpstr>
      <vt:lpstr>horniny umíme brousit a leštit</vt:lpstr>
      <vt:lpstr>vyleštěná hornina je lépe rozpoznatelná</vt:lpstr>
      <vt:lpstr>zkoumáme podstatu procesů pokus – vrásnění</vt:lpstr>
      <vt:lpstr>zkoumáme podstatu procesů pokus – vznik pískovce</vt:lpstr>
      <vt:lpstr>zkoumáme podstatu procesů pokus – sopka</vt:lpstr>
      <vt:lpstr>rolová hra – za vzhled krajiny můžeme my</vt:lpstr>
      <vt:lpstr>pěstujeme krystaly</vt:lpstr>
      <vt:lpstr>učíme se prezentovat výsledky práce</vt:lpstr>
      <vt:lpstr>připravujeme prezentaci pro 8. ročník</vt:lpstr>
      <vt:lpstr>Co zaujalo žáky?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Hravá geologie</dc:title>
  <dc:creator>Halaš Jakub Mgr.</dc:creator>
  <cp:lastModifiedBy>Sosnovcová Eva</cp:lastModifiedBy>
  <cp:revision>64</cp:revision>
  <dcterms:created xsi:type="dcterms:W3CDTF">2019-05-22T13:40:22Z</dcterms:created>
  <dcterms:modified xsi:type="dcterms:W3CDTF">2019-07-31T14:04:31Z</dcterms:modified>
</cp:coreProperties>
</file>